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PORCENTAJES%20INFORME%20PQRS%20JUNIO%202025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JUNIO%202025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PORCENTAJES%20INFORME%20PQRS%20JUNIO%202025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JUNIO%202025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MARZO%202026\REPORTE%20FURAG%20VIGENCIA%202025%20-%20MRZO%202026\INFORMES%20PQRS%202025\PORCENTAJES%20INFORME%20PQRS%20JUNIO%202025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comunicacion Mayo'!$F$10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Mayo'!$G$10:$H$10</c:f>
              <c:numCache>
                <c:formatCode>0%</c:formatCode>
                <c:ptCount val="2"/>
                <c:pt idx="0" formatCode="General">
                  <c:v>175</c:v>
                </c:pt>
                <c:pt idx="1">
                  <c:v>0.57189542483660127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C-4261-898F-00FF41D38632}"/>
            </c:ext>
          </c:extLst>
        </c:ser>
        <c:ser>
          <c:idx val="1"/>
          <c:order val="1"/>
          <c:tx>
            <c:strRef>
              <c:f>'total canales comunicacion Mayo'!$F$11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Mayo'!$G$11:$H$11</c:f>
              <c:numCache>
                <c:formatCode>0%</c:formatCode>
                <c:ptCount val="2"/>
                <c:pt idx="0" formatCode="General">
                  <c:v>94</c:v>
                </c:pt>
                <c:pt idx="1">
                  <c:v>0.30718954248366015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C-4261-898F-00FF41D38632}"/>
            </c:ext>
          </c:extLst>
        </c:ser>
        <c:ser>
          <c:idx val="2"/>
          <c:order val="2"/>
          <c:tx>
            <c:strRef>
              <c:f>'total canales comunicacion Mayo'!$F$12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Mayo'!$G$12:$H$12</c:f>
              <c:numCache>
                <c:formatCode>0%</c:formatCode>
                <c:ptCount val="2"/>
                <c:pt idx="0" formatCode="General">
                  <c:v>37</c:v>
                </c:pt>
                <c:pt idx="1">
                  <c:v>0.12091503267973856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C-4261-898F-00FF41D38632}"/>
            </c:ext>
          </c:extLst>
        </c:ser>
        <c:ser>
          <c:idx val="3"/>
          <c:order val="3"/>
          <c:tx>
            <c:strRef>
              <c:f>'total canales comunicacion Mayo'!$F$13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Mayo'!$G$9:$H$9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Mayo'!$G$13:$H$13</c:f>
              <c:numCache>
                <c:formatCode>0%</c:formatCode>
                <c:ptCount val="2"/>
                <c:pt idx="0" formatCode="General">
                  <c:v>306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9C-4261-898F-00FF41D386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175</c:v>
                </c:pt>
                <c:pt idx="1">
                  <c:v>0</c:v>
                </c:pt>
                <c:pt idx="2">
                  <c:v>0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C-47D5-9EB7-9F349DCF9B89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1.916495964148375E-2"/>
                  <c:y val="-6.530612244897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C-47D5-9EB7-9F349DCF9B89}"/>
                </c:ext>
              </c:extLst>
            </c:dLbl>
            <c:dLbl>
              <c:idx val="1"/>
              <c:layout>
                <c:manualLayout>
                  <c:x val="1.6427108264128982E-2"/>
                  <c:y val="-5.986394557823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FC-47D5-9EB7-9F349DCF9B89}"/>
                </c:ext>
              </c:extLst>
            </c:dLbl>
            <c:dLbl>
              <c:idx val="2"/>
              <c:layout>
                <c:manualLayout>
                  <c:x val="3.0116365150902939E-2"/>
                  <c:y val="-8.70748299319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C-47D5-9EB7-9F349DCF9B89}"/>
                </c:ext>
              </c:extLst>
            </c:dLbl>
            <c:dLbl>
              <c:idx val="3"/>
              <c:layout>
                <c:manualLayout>
                  <c:x val="1.916495964148365E-2"/>
                  <c:y val="-5.442176870748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FC-47D5-9EB7-9F349DCF9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1</c:v>
                </c:pt>
                <c:pt idx="1">
                  <c:v>0.11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FC-47D5-9EB7-9F349DCF9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Junio'!$G$9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Junio'!$F$10:$F$12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Junio'!$G$10:$G$12</c:f>
              <c:numCache>
                <c:formatCode>General</c:formatCode>
                <c:ptCount val="3"/>
                <c:pt idx="0">
                  <c:v>94</c:v>
                </c:pt>
                <c:pt idx="1">
                  <c:v>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B-4C96-BA0D-E764BD4CE7FE}"/>
            </c:ext>
          </c:extLst>
        </c:ser>
        <c:ser>
          <c:idx val="1"/>
          <c:order val="1"/>
          <c:tx>
            <c:strRef>
              <c:f>'canales de comun virtual Junio'!$H$9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Junio'!$F$10:$F$12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Junio'!$H$10:$H$12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B-4C96-BA0D-E764BD4CE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PQRSD POR MODALIDAD DE PETICIÓN  </a:t>
            </a:r>
          </a:p>
        </c:rich>
      </c:tx>
      <c:layout>
        <c:manualLayout>
          <c:xMode val="edge"/>
          <c:yMode val="edge"/>
          <c:x val="0.27444797013380012"/>
          <c:y val="8.78303753399969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Junio 2025'!$G$9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Junio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Junio 2025'!$G$10:$G$16</c:f>
              <c:numCache>
                <c:formatCode>0</c:formatCode>
                <c:ptCount val="7"/>
                <c:pt idx="0">
                  <c:v>105</c:v>
                </c:pt>
                <c:pt idx="1">
                  <c:v>107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4-495D-9921-002049F78FCD}"/>
            </c:ext>
          </c:extLst>
        </c:ser>
        <c:ser>
          <c:idx val="1"/>
          <c:order val="1"/>
          <c:tx>
            <c:strRef>
              <c:f>'tipos pqrs Junio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Junio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Junio 2025'!$H$10:$H$16</c:f>
              <c:numCache>
                <c:formatCode>0%</c:formatCode>
                <c:ptCount val="7"/>
                <c:pt idx="0">
                  <c:v>0.34313725490196079</c:v>
                </c:pt>
                <c:pt idx="1">
                  <c:v>0.34967320261437906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0.30718954248366015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4-495D-9921-002049F78F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284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dependencia'!$D$10:$D$22</c:f>
              <c:strCache>
                <c:ptCount val="13"/>
                <c:pt idx="0">
                  <c:v>ATENCION AL USUARIO</c:v>
                </c:pt>
                <c:pt idx="1">
                  <c:v>BIENESTAR UNIVERSITARIO</c:v>
                </c:pt>
                <c:pt idx="2">
                  <c:v>CONTRATACION</c:v>
                </c:pt>
                <c:pt idx="3">
                  <c:v>JURIDICA</c:v>
                </c:pt>
                <c:pt idx="4">
                  <c:v>RECTORIA</c:v>
                </c:pt>
                <c:pt idx="5">
                  <c:v>REGISTRO Y CONTROL</c:v>
                </c:pt>
                <c:pt idx="6">
                  <c:v>SALA DE DOCENTES</c:v>
                </c:pt>
                <c:pt idx="7">
                  <c:v>TALENTO HUMANO</c:v>
                </c:pt>
                <c:pt idx="8">
                  <c:v>TESORERIA</c:v>
                </c:pt>
                <c:pt idx="9">
                  <c:v>SECRETARIA CONSEJO ACADEMICO  </c:v>
                </c:pt>
                <c:pt idx="10">
                  <c:v>CONSEJO ACADEMICO </c:v>
                </c:pt>
                <c:pt idx="11">
                  <c:v>VICERRECTORIA ACADEMICA</c:v>
                </c:pt>
                <c:pt idx="12">
                  <c:v>VICERRECTORIA ADMINISTRATIVA</c:v>
                </c:pt>
              </c:strCache>
            </c:strRef>
          </c:cat>
          <c:val>
            <c:numRef>
              <c:f>'Peticiones por dependencia'!$F$10:$F$22</c:f>
              <c:numCache>
                <c:formatCode>General</c:formatCode>
                <c:ptCount val="13"/>
                <c:pt idx="0">
                  <c:v>82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56</c:v>
                </c:pt>
                <c:pt idx="6">
                  <c:v>50</c:v>
                </c:pt>
                <c:pt idx="7">
                  <c:v>19</c:v>
                </c:pt>
                <c:pt idx="8">
                  <c:v>13</c:v>
                </c:pt>
                <c:pt idx="9">
                  <c:v>10</c:v>
                </c:pt>
                <c:pt idx="10">
                  <c:v>13</c:v>
                </c:pt>
                <c:pt idx="11">
                  <c:v>10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B-4613-B7D2-B50484C20B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dependencia'!$D$10:$D$22</c15:sqref>
                        </c15:formulaRef>
                      </c:ext>
                    </c:extLst>
                    <c:strCache>
                      <c:ptCount val="13"/>
                      <c:pt idx="0">
                        <c:v>ATENCION AL USUARIO</c:v>
                      </c:pt>
                      <c:pt idx="1">
                        <c:v>BIENESTAR UNIVERSITARIO</c:v>
                      </c:pt>
                      <c:pt idx="2">
                        <c:v>CONTRATACION</c:v>
                      </c:pt>
                      <c:pt idx="3">
                        <c:v>JURIDICA</c:v>
                      </c:pt>
                      <c:pt idx="4">
                        <c:v>RECTORIA</c:v>
                      </c:pt>
                      <c:pt idx="5">
                        <c:v>REGISTRO Y CONTROL</c:v>
                      </c:pt>
                      <c:pt idx="6">
                        <c:v>SALA DE DOCENTES</c:v>
                      </c:pt>
                      <c:pt idx="7">
                        <c:v>TALENTO HUMANO</c:v>
                      </c:pt>
                      <c:pt idx="8">
                        <c:v>TESORERIA</c:v>
                      </c:pt>
                      <c:pt idx="9">
                        <c:v>SECRETARIA CONSEJO ACADEMICO  </c:v>
                      </c:pt>
                      <c:pt idx="10">
                        <c:v>CONSEJO ACADEMICO </c:v>
                      </c:pt>
                      <c:pt idx="11">
                        <c:v>VICERRECTORIA ACADEMICA</c:v>
                      </c:pt>
                      <c:pt idx="12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51B-4613-B7D2-B50484C20B37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notificacionesjudiciales@itp.edu.co" TargetMode="External"/><Relationship Id="rId3" Type="http://schemas.openxmlformats.org/officeDocument/2006/relationships/image" Target="../media/image6.jpg"/><Relationship Id="rId7" Type="http://schemas.openxmlformats.org/officeDocument/2006/relationships/hyperlink" Target="mailto:atencionalusuario@itp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5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15958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Junio/2025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62048" y="1976277"/>
            <a:ext cx="6922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Alertas Tempranas para Permanencia: Utilizar los datos de las consultas sobre traslados y validaciones como un sistema de alerta temprana; esto permitiría al área académica intervenir proactivamente en los casos donde el estudiante muestra dudas sobre su continuidad en el programa.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54363" y="4750675"/>
            <a:ext cx="6922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Optimización de la Línea Móvil (3138052807): Implementar una respuesta automática de bienvenida vía WhatsApp o SMS que redirija a los usuarios a los enlaces de inscripciones y cronogramas de forma inmediata, descongestionando el canal de voz.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6" y="1072796"/>
            <a:ext cx="6837483" cy="9034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58" y="3847194"/>
            <a:ext cx="6837488" cy="9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 smtClean="0"/>
              <a:t>Junio/2025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3207" y="1120703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junio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junio, </a:t>
            </a:r>
            <a:r>
              <a:rPr lang="es-CO" dirty="0"/>
              <a:t>se recibieron </a:t>
            </a:r>
            <a:r>
              <a:rPr lang="es-CO" dirty="0" smtClean="0"/>
              <a:t>(306)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2889751" y="263348"/>
            <a:ext cx="6175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1562" y="4179439"/>
            <a:ext cx="3836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integración de canales mejora la rapidez en los trámites y asegura que cualquier persona pueda acceder a los datos de forma sencilla y universal.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98554"/>
              </p:ext>
            </p:extLst>
          </p:nvPr>
        </p:nvGraphicFramePr>
        <p:xfrm>
          <a:off x="5233255" y="3058104"/>
          <a:ext cx="5932976" cy="313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064501"/>
              </p:ext>
            </p:extLst>
          </p:nvPr>
        </p:nvGraphicFramePr>
        <p:xfrm>
          <a:off x="558036" y="1136772"/>
          <a:ext cx="5051456" cy="296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09573"/>
              </p:ext>
            </p:extLst>
          </p:nvPr>
        </p:nvGraphicFramePr>
        <p:xfrm>
          <a:off x="988264" y="4585109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Hoja de cálculo" r:id="rId5" imgW="4190872" imgH="1333472" progId="Excel.Sheet.12">
                  <p:embed/>
                </p:oleObj>
              </mc:Choice>
              <mc:Fallback>
                <p:oleObj name="Hoja de cálculo" r:id="rId5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8264" y="4585109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5430715" y="155950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En el </a:t>
            </a:r>
            <a:r>
              <a:rPr lang="es-CO" dirty="0" smtClean="0"/>
              <a:t>mes de junio de 2025, se </a:t>
            </a:r>
            <a:r>
              <a:rPr lang="es-CO" dirty="0"/>
              <a:t>consolidó la atención a través de la línea móvil 3138052807, gestionando exitosamente un total de </a:t>
            </a:r>
            <a:r>
              <a:rPr lang="es-CO" dirty="0" smtClean="0"/>
              <a:t>175 </a:t>
            </a:r>
            <a:r>
              <a:rPr lang="es-CO" dirty="0"/>
              <a:t>llamadas recibidas. La operatividad del canal alcanzó una eficacia del 100%, logrando la resolución total de consultas sin registrar llamadas perdidas.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actividad se enfocó en brindar soporte integral sobre procesos de inscripción, cronogramas de pruebas de admisión y detalles de la oferta académica vigente; asegurando en cada interacción el suministro de información precisa, oportuna y alineada con los estándares de calidad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065988"/>
              </p:ext>
            </p:extLst>
          </p:nvPr>
        </p:nvGraphicFramePr>
        <p:xfrm>
          <a:off x="407376" y="1143026"/>
          <a:ext cx="4859215" cy="286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655180"/>
              </p:ext>
            </p:extLst>
          </p:nvPr>
        </p:nvGraphicFramePr>
        <p:xfrm>
          <a:off x="455733" y="4738857"/>
          <a:ext cx="4762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Hoja de cálculo" r:id="rId5" imgW="4762564" imgH="819122" progId="Excel.Sheet.12">
                  <p:embed/>
                </p:oleObj>
              </mc:Choice>
              <mc:Fallback>
                <p:oleObj name="Hoja de cálculo" r:id="rId5" imgW="4762564" imgH="819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733" y="4738857"/>
                        <a:ext cx="47625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5394079" y="158768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junio de 2025, </a:t>
            </a:r>
            <a:r>
              <a:rPr lang="es-CO" dirty="0"/>
              <a:t>la gestión virtual registró 96 solicitudes, con una concentración masiva del 97% (94 casos) en el correo </a:t>
            </a:r>
            <a:r>
              <a:rPr lang="es-CO" dirty="0" smtClean="0">
                <a:hlinkClick r:id="rId7"/>
              </a:rPr>
              <a:t>atencionalusuario@itp.edu.co</a:t>
            </a:r>
            <a:r>
              <a:rPr lang="es-CO" dirty="0" smtClean="0"/>
              <a:t>. </a:t>
            </a:r>
            <a:r>
              <a:rPr lang="es-CO" dirty="0"/>
              <a:t>En contraste, el canal de </a:t>
            </a:r>
            <a:r>
              <a:rPr lang="es-CO" dirty="0" smtClean="0">
                <a:hlinkClick r:id="rId8"/>
              </a:rPr>
              <a:t>notificacionesjudiciales@itp.edu.co</a:t>
            </a:r>
            <a:r>
              <a:rPr lang="es-CO" dirty="0" smtClean="0"/>
              <a:t> tuvo </a:t>
            </a:r>
            <a:r>
              <a:rPr lang="es-CO" dirty="0"/>
              <a:t>una participación mínima del 3%, evidenciando que el flujo digital de la entidad se centraliza casi exclusivamente en la atención ciudadana general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En conclusión, los resultados permiten determinar que la interacción digital de la entidad está fuertemente centralizada en el canal de </a:t>
            </a:r>
            <a:r>
              <a:rPr lang="es-CO" dirty="0">
                <a:hlinkClick r:id="rId7"/>
              </a:rPr>
              <a:t>atencionalusuario@itp.edu.co</a:t>
            </a:r>
            <a:r>
              <a:rPr lang="es-CO" dirty="0" smtClean="0"/>
              <a:t>, </a:t>
            </a:r>
            <a:r>
              <a:rPr lang="es-CO" dirty="0"/>
              <a:t>mientras que los asuntos judiciales mantienen un flujo minoritario dentro del ecosistema virtual.</a:t>
            </a:r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74941"/>
          <a:stretch/>
        </p:blipFill>
        <p:spPr>
          <a:xfrm>
            <a:off x="1420976" y="1128026"/>
            <a:ext cx="2965767" cy="25469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r="78240"/>
          <a:stretch/>
        </p:blipFill>
        <p:spPr>
          <a:xfrm>
            <a:off x="4410840" y="1146948"/>
            <a:ext cx="2795494" cy="25095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r="75792"/>
          <a:stretch/>
        </p:blipFill>
        <p:spPr>
          <a:xfrm>
            <a:off x="7134227" y="1346579"/>
            <a:ext cx="2840044" cy="23283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r="76750"/>
          <a:stretch/>
        </p:blipFill>
        <p:spPr>
          <a:xfrm>
            <a:off x="1103493" y="3838976"/>
            <a:ext cx="2884452" cy="27200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r="74728"/>
          <a:stretch/>
        </p:blipFill>
        <p:spPr>
          <a:xfrm>
            <a:off x="3320561" y="3776027"/>
            <a:ext cx="3122066" cy="27063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r="74196"/>
          <a:stretch/>
        </p:blipFill>
        <p:spPr>
          <a:xfrm>
            <a:off x="5492912" y="3833188"/>
            <a:ext cx="2982873" cy="25344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/>
          <a:srcRect r="76431"/>
          <a:stretch/>
        </p:blipFill>
        <p:spPr>
          <a:xfrm>
            <a:off x="7847586" y="3927344"/>
            <a:ext cx="2603633" cy="24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991648"/>
              </p:ext>
            </p:extLst>
          </p:nvPr>
        </p:nvGraphicFramePr>
        <p:xfrm>
          <a:off x="2838082" y="783247"/>
          <a:ext cx="6735641" cy="289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17076" y="3877408"/>
            <a:ext cx="8417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reporte evidencia una gestión centrada en la orientación académica (validaciones, cursos y matrículas), con un 69% de la actividad volcada a resolver dudas informativas y particulares, manteniendo un índice nulo de insatisfacción (quejas/reclamos) en el sistema.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5018"/>
              </p:ext>
            </p:extLst>
          </p:nvPr>
        </p:nvGraphicFramePr>
        <p:xfrm>
          <a:off x="873861" y="1053123"/>
          <a:ext cx="5324350" cy="26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Hoja de cálculo" r:id="rId4" imgW="5734210" imgH="2866925" progId="Excel.Sheet.12">
                  <p:embed/>
                </p:oleObj>
              </mc:Choice>
              <mc:Fallback>
                <p:oleObj name="Hoja de cálculo" r:id="rId4" imgW="5734210" imgH="286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861" y="1053123"/>
                        <a:ext cx="5324350" cy="26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2351"/>
              </p:ext>
            </p:extLst>
          </p:nvPr>
        </p:nvGraphicFramePr>
        <p:xfrm>
          <a:off x="6268915" y="938822"/>
          <a:ext cx="5169877" cy="307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812313" y="4396154"/>
            <a:ext cx="10353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institución alcanzó un cumplimiento global del 93%, gestionando exitosamente 284 de las 306 solicitudes recibidas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operación institucional es </a:t>
            </a:r>
            <a:r>
              <a:rPr lang="es-CO" dirty="0" smtClean="0"/>
              <a:t>efectiva </a:t>
            </a:r>
            <a:r>
              <a:rPr lang="es-CO" dirty="0"/>
              <a:t>en sus áreas de mayor flujo, pero requiere fortalecer la capacidad de respuesta en dependencias administrativas específicas para cerrar la brecha del 7% de pendientes.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338" y="3623735"/>
            <a:ext cx="5200339" cy="279830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9762" y="977849"/>
            <a:ext cx="10181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se centró en garantizar la movilidad académica y la transparencia administrativa mediante dos ejes estratégicos</a:t>
            </a:r>
            <a:r>
              <a:rPr lang="es-CO" dirty="0" smtClean="0"/>
              <a:t>: Movilidad </a:t>
            </a:r>
            <a:r>
              <a:rPr lang="es-CO" dirty="0"/>
              <a:t>Académica: Se brindó acompañamiento integral en procesos de traslados internos y externos, abarcando desde la validación técnica de requisitos y promedios hasta el soporte en la formalización de matrículas financieras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Optimización </a:t>
            </a:r>
            <a:r>
              <a:rPr lang="es-CO" dirty="0"/>
              <a:t>Informativa: Se fortalecieron los canales de comunicación (línea móvil y atención personalizada) para asegurar una divulgación oportuna de cronogramas y agilizar la respuesta a consultas sobre estados de cuenta y certificaciones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684</Words>
  <Application>Microsoft Office PowerPoint</Application>
  <PresentationFormat>Panorámica</PresentationFormat>
  <Paragraphs>43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117</cp:revision>
  <dcterms:created xsi:type="dcterms:W3CDTF">2025-07-15T21:29:47Z</dcterms:created>
  <dcterms:modified xsi:type="dcterms:W3CDTF">2026-04-07T08:42:49Z</dcterms:modified>
</cp:coreProperties>
</file>